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edium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d8954cfc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d8954cfc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d8954cfc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d8954cfc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db3947e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db3947e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db3947e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db3947e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d8954cf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d8954cf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19932b2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19932b2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d8954cfc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d8954cfc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d8954cfc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d8954cfc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d8954cf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d8954cf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d8954cf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d8954cf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d8954cfc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d8954cfc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d8954cfc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d8954cfc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B1E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b="1"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46194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E:\05.03.18 bkp\Documentos\João Victor\UFPE\CIn\Redesign logo CIn\Logotipo CIn-UFPE - Versões\CIn + UFPE\PNG\Horzontal Monocromático Branco - Logotipo CIn + UFPE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523923"/>
            <a:ext cx="2078075" cy="6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5727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6188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1693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0019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175000" y="4755388"/>
            <a:ext cx="1297456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800"/>
              <a:buFont typeface="Roboto Medium"/>
              <a:buNone/>
              <a:defRPr sz="2800">
                <a:solidFill>
                  <a:srgbClr val="DB1E2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800">
                <a:solidFill>
                  <a:srgbClr val="DB1E2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0375" y="49151"/>
            <a:ext cx="1634600" cy="4854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typealias.com/start/kotlin-null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rt.dev/null-safety/understanding-null-safety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hyperlink" Target="https://typealias.com/start/kotlin-null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hyperlink" Target="https://typealias.com/start/kotlin-nul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744575"/>
            <a:ext cx="8832300" cy="20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Null Safety - OO Increment</a:t>
            </a:r>
            <a:endParaRPr sz="4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46194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PLP 2025.2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345775" y="3518425"/>
            <a:ext cx="4619400" cy="13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/>
              <a:t>Antonio Pedro - apnn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/>
              <a:t>Humberto Távora - hcct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/>
              <a:t>João Pedro Moura - jpspm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367775" y="1142875"/>
            <a:ext cx="81147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Redução de bugs: A maior parte das exceções de referência nula é removida porque o tratamento e uso de valores nulos é obrigatório e explícito, diminuindo falhas em tempo de execução.</a:t>
            </a:r>
            <a:br>
              <a:rPr lang="pt-BR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Melhoria da legibilidade: O código fica mais claro sobre os casos em que aceita ou não valores nulos, ajudando na leitura e manutenção do software.</a:t>
            </a:r>
            <a:br>
              <a:rPr lang="pt-BR">
                <a:solidFill>
                  <a:srgbClr val="434343"/>
                </a:solidFill>
              </a:rPr>
            </a:b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Manutenção facilitada: A clareza e previsibilidade de tipos nulos e não-nulos tornam o processo de manutenção e extensão de código menos suscetível a erros ocultos.</a:t>
            </a:r>
            <a:endParaRPr>
              <a:solidFill>
                <a:srgbClr val="43434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Performance: Ao evitar verificações desnecessárias em tempo de execução, aplicações se tornam mais rápidas e eficientes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Null Safety - BNF Gen</a:t>
            </a:r>
            <a:r>
              <a:rPr lang="pt-BR"/>
              <a:t>érica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352025" y="1017825"/>
            <a:ext cx="60216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34343"/>
                </a:solidFill>
              </a:rPr>
              <a:t>&lt;Tipo&gt;</a:t>
            </a:r>
            <a:r>
              <a:rPr lang="pt-BR">
                <a:solidFill>
                  <a:srgbClr val="434343"/>
                </a:solidFill>
              </a:rPr>
              <a:t> ::= </a:t>
            </a:r>
            <a:r>
              <a:rPr b="1" lang="pt-BR">
                <a:solidFill>
                  <a:srgbClr val="434343"/>
                </a:solidFill>
              </a:rPr>
              <a:t>&lt;TipoNaoNulo&gt;</a:t>
            </a:r>
            <a:r>
              <a:rPr lang="pt-BR">
                <a:solidFill>
                  <a:srgbClr val="434343"/>
                </a:solidFill>
              </a:rPr>
              <a:t> | </a:t>
            </a:r>
            <a:r>
              <a:rPr b="1" lang="pt-BR">
                <a:solidFill>
                  <a:srgbClr val="434343"/>
                </a:solidFill>
              </a:rPr>
              <a:t>&lt;TipoNullable&gt;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34343"/>
                </a:solidFill>
              </a:rPr>
              <a:t>&lt;TipoNaoNulo&gt;</a:t>
            </a:r>
            <a:r>
              <a:rPr lang="pt-BR">
                <a:solidFill>
                  <a:srgbClr val="434343"/>
                </a:solidFill>
              </a:rPr>
              <a:t> ::= "int" | "float" | "boolean" | "String" | &lt;NomeClasse&gt;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34343"/>
                </a:solidFill>
              </a:rPr>
              <a:t>&lt;TipoNullable&gt;</a:t>
            </a:r>
            <a:r>
              <a:rPr lang="pt-BR">
                <a:solidFill>
                  <a:srgbClr val="434343"/>
                </a:solidFill>
              </a:rPr>
              <a:t> ::= </a:t>
            </a:r>
            <a:r>
              <a:rPr b="1" lang="pt-BR">
                <a:solidFill>
                  <a:srgbClr val="434343"/>
                </a:solidFill>
              </a:rPr>
              <a:t>&lt;TipoNaoNulo&gt;</a:t>
            </a:r>
            <a:r>
              <a:rPr lang="pt-BR">
                <a:solidFill>
                  <a:srgbClr val="434343"/>
                </a:solidFill>
              </a:rPr>
              <a:t> "?"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34343"/>
                </a:solidFill>
              </a:rPr>
              <a:t>&lt;Expressao&gt;</a:t>
            </a:r>
            <a:r>
              <a:rPr lang="pt-BR">
                <a:solidFill>
                  <a:srgbClr val="434343"/>
                </a:solidFill>
              </a:rPr>
              <a:t> ::= </a:t>
            </a:r>
            <a:r>
              <a:rPr b="1" lang="pt-BR">
                <a:solidFill>
                  <a:srgbClr val="434343"/>
                </a:solidFill>
              </a:rPr>
              <a:t>&lt;ExpressaoPadrão&gt;</a:t>
            </a:r>
            <a:r>
              <a:rPr lang="pt-BR">
                <a:solidFill>
                  <a:srgbClr val="434343"/>
                </a:solidFill>
              </a:rPr>
              <a:t> | </a:t>
            </a:r>
            <a:r>
              <a:rPr b="1" lang="pt-BR">
                <a:solidFill>
                  <a:srgbClr val="434343"/>
                </a:solidFill>
              </a:rPr>
              <a:t>&lt;ExpressaoSegura&gt;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34343"/>
                </a:solidFill>
              </a:rPr>
              <a:t>&lt;</a:t>
            </a:r>
            <a:r>
              <a:rPr b="1" lang="pt-BR">
                <a:solidFill>
                  <a:srgbClr val="434343"/>
                </a:solidFill>
              </a:rPr>
              <a:t>ExpressaoPadrão</a:t>
            </a:r>
            <a:r>
              <a:rPr b="1" lang="pt-BR">
                <a:solidFill>
                  <a:srgbClr val="434343"/>
                </a:solidFill>
              </a:rPr>
              <a:t>&gt;</a:t>
            </a:r>
            <a:r>
              <a:rPr lang="pt-BR">
                <a:solidFill>
                  <a:srgbClr val="434343"/>
                </a:solidFill>
              </a:rPr>
              <a:t> ::= </a:t>
            </a:r>
            <a:r>
              <a:rPr b="1" lang="pt-BR">
                <a:solidFill>
                  <a:srgbClr val="434343"/>
                </a:solidFill>
              </a:rPr>
              <a:t>&lt;Variavel&gt;</a:t>
            </a:r>
            <a:r>
              <a:rPr lang="pt-BR">
                <a:solidFill>
                  <a:srgbClr val="434343"/>
                </a:solidFill>
              </a:rPr>
              <a:t> | </a:t>
            </a:r>
            <a:r>
              <a:rPr b="1" lang="pt-BR">
                <a:solidFill>
                  <a:srgbClr val="434343"/>
                </a:solidFill>
              </a:rPr>
              <a:t>&lt;Metodo&gt;</a:t>
            </a:r>
            <a:r>
              <a:rPr lang="pt-BR">
                <a:solidFill>
                  <a:srgbClr val="434343"/>
                </a:solidFill>
              </a:rPr>
              <a:t> | ...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434343"/>
                </a:solidFill>
              </a:rPr>
              <a:t>&lt;ExpressaoSegura&gt;</a:t>
            </a:r>
            <a:r>
              <a:rPr lang="pt-BR">
                <a:solidFill>
                  <a:srgbClr val="434343"/>
                </a:solidFill>
              </a:rPr>
              <a:t> ::= </a:t>
            </a:r>
            <a:r>
              <a:rPr b="1" lang="pt-BR">
                <a:solidFill>
                  <a:srgbClr val="434343"/>
                </a:solidFill>
              </a:rPr>
              <a:t>&lt;</a:t>
            </a:r>
            <a:r>
              <a:rPr b="1" lang="pt-BR">
                <a:solidFill>
                  <a:srgbClr val="434343"/>
                </a:solidFill>
              </a:rPr>
              <a:t>ExpressaoPadrão</a:t>
            </a:r>
            <a:r>
              <a:rPr b="1" lang="pt-BR">
                <a:solidFill>
                  <a:srgbClr val="434343"/>
                </a:solidFill>
              </a:rPr>
              <a:t>&gt;</a:t>
            </a:r>
            <a:r>
              <a:rPr lang="pt-BR">
                <a:solidFill>
                  <a:srgbClr val="434343"/>
                </a:solidFill>
              </a:rPr>
              <a:t> "?." </a:t>
            </a:r>
            <a:r>
              <a:rPr b="1" lang="pt-BR">
                <a:solidFill>
                  <a:srgbClr val="434343"/>
                </a:solidFill>
              </a:rPr>
              <a:t>&lt;Metodo&gt;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34343"/>
                </a:solidFill>
              </a:rPr>
              <a:t>&lt;ExpressaoElvis&gt;</a:t>
            </a:r>
            <a:r>
              <a:rPr lang="pt-BR">
                <a:solidFill>
                  <a:srgbClr val="434343"/>
                </a:solidFill>
              </a:rPr>
              <a:t> ::= </a:t>
            </a:r>
            <a:r>
              <a:rPr b="1" lang="pt-BR">
                <a:solidFill>
                  <a:srgbClr val="434343"/>
                </a:solidFill>
              </a:rPr>
              <a:t>&lt;Expressao&gt;</a:t>
            </a:r>
            <a:r>
              <a:rPr lang="pt-BR">
                <a:solidFill>
                  <a:srgbClr val="434343"/>
                </a:solidFill>
              </a:rPr>
              <a:t> "?:" </a:t>
            </a:r>
            <a:r>
              <a:rPr b="1" lang="pt-BR">
                <a:solidFill>
                  <a:srgbClr val="434343"/>
                </a:solidFill>
              </a:rPr>
              <a:t>&lt;Expressao&gt;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577800" y="3941275"/>
            <a:ext cx="2146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B1E2F"/>
                </a:solidFill>
              </a:rPr>
              <a:t>Operador Elvis:</a:t>
            </a:r>
            <a:r>
              <a:rPr lang="pt-BR">
                <a:solidFill>
                  <a:srgbClr val="434343"/>
                </a:solidFill>
              </a:rPr>
              <a:t> ?: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577800" y="3459775"/>
            <a:ext cx="2146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B1E2F"/>
                </a:solidFill>
              </a:rPr>
              <a:t>Operador Safe Call:</a:t>
            </a:r>
            <a:r>
              <a:rPr lang="pt-BR">
                <a:solidFill>
                  <a:srgbClr val="434343"/>
                </a:solidFill>
              </a:rPr>
              <a:t> ?.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56" name="Google Shape;156;p23"/>
          <p:cNvCxnSpPr>
            <a:endCxn id="155" idx="1"/>
          </p:cNvCxnSpPr>
          <p:nvPr/>
        </p:nvCxnSpPr>
        <p:spPr>
          <a:xfrm>
            <a:off x="5555100" y="3693325"/>
            <a:ext cx="1022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3"/>
          <p:cNvCxnSpPr>
            <a:endCxn id="154" idx="1"/>
          </p:cNvCxnSpPr>
          <p:nvPr/>
        </p:nvCxnSpPr>
        <p:spPr>
          <a:xfrm>
            <a:off x="4925700" y="4181125"/>
            <a:ext cx="16521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Null Safety - Adapta</a:t>
            </a:r>
            <a:r>
              <a:rPr lang="pt-BR"/>
              <a:t>ções na linguagem OO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</a:t>
            </a:r>
            <a:r>
              <a:rPr lang="pt-BR"/>
              <a:t>óximos Passos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352025" y="1335750"/>
            <a:ext cx="61161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Implementação no projeto da linguagem a partir do javaCC e das classes.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Testes com a nova linguagem.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A man holding a directional arrow (Fornecido por Getty Images)"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41023" y="2610374"/>
            <a:ext cx="1684649" cy="11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2815150" y="2986675"/>
            <a:ext cx="216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B1E2F"/>
                </a:solidFill>
              </a:rPr>
              <a:t>Continua…</a:t>
            </a:r>
            <a:endParaRPr>
              <a:solidFill>
                <a:srgbClr val="DB1E2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E se a </a:t>
            </a:r>
            <a:r>
              <a:rPr lang="pt-BR"/>
              <a:t>variável</a:t>
            </a:r>
            <a:r>
              <a:rPr lang="pt-BR"/>
              <a:t> acessada for null?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98525" y="1316775"/>
            <a:ext cx="45609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pt-BR">
                <a:solidFill>
                  <a:srgbClr val="434343"/>
                </a:solidFill>
              </a:rPr>
              <a:t>Null Safety é uma técnica adotada em linguagens modernas para evitar um dos erros mais clássicos e problemáticos da programação: a referência nula, responsável pelo famoso “NullPointerException”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68" name="Google Shape;68;p14"/>
          <p:cNvCxnSpPr>
            <a:stCxn id="67" idx="3"/>
          </p:cNvCxnSpPr>
          <p:nvPr/>
        </p:nvCxnSpPr>
        <p:spPr>
          <a:xfrm>
            <a:off x="4859425" y="1894275"/>
            <a:ext cx="488100" cy="6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" name="Google Shape;69;p14" title="0EM3g000006ITg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492" y="2727338"/>
            <a:ext cx="3029783" cy="1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Exemplo em Java</a:t>
            </a:r>
            <a:endParaRPr/>
          </a:p>
        </p:txBody>
      </p:sp>
      <p:pic>
        <p:nvPicPr>
          <p:cNvPr id="75" name="Google Shape;75;p15" title="Captura de tela 16.10.2025 às 10.39.0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25" y="1269400"/>
            <a:ext cx="4988850" cy="7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5"/>
          <p:cNvCxnSpPr>
            <a:stCxn id="75" idx="2"/>
            <a:endCxn id="77" idx="0"/>
          </p:cNvCxnSpPr>
          <p:nvPr/>
        </p:nvCxnSpPr>
        <p:spPr>
          <a:xfrm>
            <a:off x="2912550" y="2050450"/>
            <a:ext cx="94710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" name="Google Shape;77;p15" title="Captura de tela 16.10.2025 às 10.39.4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50" y="2525675"/>
            <a:ext cx="7197926" cy="3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7613750" y="2368125"/>
            <a:ext cx="393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DB1E2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sz="3200">
              <a:solidFill>
                <a:srgbClr val="DB1E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5" title="artigo-java-lang-nullpointerexception-dica-2867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925" y="3214425"/>
            <a:ext cx="2020800" cy="10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65975" y="4600300"/>
            <a:ext cx="44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434343"/>
                </a:solidFill>
              </a:rPr>
              <a:t>Imagem: Humberto Távora e António Pedro e João Pedro (2025)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Gambiarra normalmente utilizada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65975" y="4600300"/>
            <a:ext cx="44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434343"/>
                </a:solidFill>
              </a:rPr>
              <a:t>Imagem: Humberto Távora e António Pedro e João Pedro (2025)</a:t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id="87" name="Google Shape;87;p16" title="Captura de tela 16.10.2025 às 10.59.0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74" y="1017826"/>
            <a:ext cx="4262100" cy="1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Captura de tela 16.10.2025 às 11.00.00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25" y="2988225"/>
            <a:ext cx="6660451" cy="44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>
            <a:stCxn id="87" idx="2"/>
            <a:endCxn id="88" idx="0"/>
          </p:cNvCxnSpPr>
          <p:nvPr/>
        </p:nvCxnSpPr>
        <p:spPr>
          <a:xfrm>
            <a:off x="2621124" y="2461551"/>
            <a:ext cx="1297200" cy="5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a man wearing glasses and a maroon jacket says it worked (Fornecido por Tenor)"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024" y="2781550"/>
            <a:ext cx="744075" cy="7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Como lidar com Null?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32175" y="1256975"/>
            <a:ext cx="58200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pt-BR">
                <a:solidFill>
                  <a:srgbClr val="434343"/>
                </a:solidFill>
              </a:rPr>
              <a:t>Nesse contexto, surge o Null Safety. Linguagem como Kotlin (C# Dart e etc), se preocuparam em garantir que referências nulas sejam tratadas explicitamente: tipos e variáveis são </a:t>
            </a:r>
            <a:r>
              <a:rPr b="1" lang="pt-BR">
                <a:solidFill>
                  <a:srgbClr val="434343"/>
                </a:solidFill>
              </a:rPr>
              <a:t>não-nulos</a:t>
            </a:r>
            <a:r>
              <a:rPr lang="pt-BR">
                <a:solidFill>
                  <a:srgbClr val="434343"/>
                </a:solidFill>
              </a:rPr>
              <a:t> por padrão, e só aceitam </a:t>
            </a:r>
            <a:r>
              <a:rPr b="1" lang="pt-BR">
                <a:solidFill>
                  <a:srgbClr val="434343"/>
                </a:solidFill>
              </a:rPr>
              <a:t>null</a:t>
            </a:r>
            <a:r>
              <a:rPr lang="pt-BR">
                <a:solidFill>
                  <a:srgbClr val="434343"/>
                </a:solidFill>
              </a:rPr>
              <a:t> quando indicados de maneira clara pelo desenvolvedor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7" name="Google Shape;97;p17" title="nullable-and-nonnullable-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150" y="2571750"/>
            <a:ext cx="2898175" cy="1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65975" y="4600300"/>
            <a:ext cx="44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Imagem: </a:t>
            </a:r>
            <a:r>
              <a:rPr lang="pt-BR" sz="800">
                <a:solidFill>
                  <a:srgbClr val="43434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https://typealias.com/start/kotlin-nulls/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r>
              <a:rPr lang="pt-BR"/>
              <a:t> - Kotlin e Dart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65975" y="4600300"/>
            <a:ext cx="44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pt-BR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m: </a:t>
            </a:r>
            <a:r>
              <a:rPr lang="pt-BR" sz="800">
                <a:solidFill>
                  <a:srgbClr val="43434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https://dart.dev/null-safety/understanding-null-safety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8" title="bifurc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50" y="1017825"/>
            <a:ext cx="4057800" cy="18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title="nullable-hierarch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271" y="2947937"/>
            <a:ext cx="2701254" cy="13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886350" y="3414900"/>
            <a:ext cx="1185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34343"/>
                </a:solidFill>
              </a:rPr>
              <a:t>Ou seja:</a:t>
            </a:r>
            <a:endParaRPr sz="1700">
              <a:solidFill>
                <a:srgbClr val="434343"/>
              </a:solidFill>
            </a:endParaRPr>
          </a:p>
        </p:txBody>
      </p:sp>
      <p:cxnSp>
        <p:nvCxnSpPr>
          <p:cNvPr id="108" name="Google Shape;108;p18"/>
          <p:cNvCxnSpPr>
            <a:stCxn id="105" idx="2"/>
            <a:endCxn id="107" idx="0"/>
          </p:cNvCxnSpPr>
          <p:nvPr/>
        </p:nvCxnSpPr>
        <p:spPr>
          <a:xfrm>
            <a:off x="2468650" y="2846600"/>
            <a:ext cx="102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>
            <a:stCxn id="107" idx="3"/>
            <a:endCxn id="106" idx="1"/>
          </p:cNvCxnSpPr>
          <p:nvPr/>
        </p:nvCxnSpPr>
        <p:spPr>
          <a:xfrm>
            <a:off x="3071650" y="3629700"/>
            <a:ext cx="20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Exemplo em Kotlin</a:t>
            </a:r>
            <a:endParaRPr/>
          </a:p>
        </p:txBody>
      </p:sp>
      <p:pic>
        <p:nvPicPr>
          <p:cNvPr id="115" name="Google Shape;115;p19" title="Captura de tela 16.10.2025 às 11.09.16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25" y="1295750"/>
            <a:ext cx="4311500" cy="17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 title="Captura de tela 16.10.2025 às 11.09.57 AM.png"/>
          <p:cNvPicPr preferRelativeResize="0"/>
          <p:nvPr/>
        </p:nvPicPr>
        <p:blipFill rotWithShape="1">
          <a:blip r:embed="rId4">
            <a:alphaModFix/>
          </a:blip>
          <a:srcRect b="9247" l="0" r="11909" t="0"/>
          <a:stretch/>
        </p:blipFill>
        <p:spPr>
          <a:xfrm>
            <a:off x="599838" y="4036375"/>
            <a:ext cx="3998474" cy="27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>
            <a:stCxn id="115" idx="2"/>
            <a:endCxn id="116" idx="0"/>
          </p:cNvCxnSpPr>
          <p:nvPr/>
        </p:nvCxnSpPr>
        <p:spPr>
          <a:xfrm>
            <a:off x="2599075" y="3015875"/>
            <a:ext cx="0" cy="10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/>
          <p:nvPr/>
        </p:nvSpPr>
        <p:spPr>
          <a:xfrm rot="1012963">
            <a:off x="2256399" y="2256426"/>
            <a:ext cx="2952342" cy="8494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B1E2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1E2F"/>
              </a:solidFill>
              <a:highlight>
                <a:srgbClr val="DB1E2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221150" y="2495675"/>
            <a:ext cx="2146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34343"/>
                </a:solidFill>
              </a:rPr>
              <a:t>Operador Elvis:</a:t>
            </a:r>
            <a:r>
              <a:rPr lang="pt-BR">
                <a:solidFill>
                  <a:srgbClr val="434343"/>
                </a:solidFill>
              </a:rPr>
              <a:t> </a:t>
            </a:r>
            <a:r>
              <a:rPr lang="pt-BR">
                <a:solidFill>
                  <a:srgbClr val="434343"/>
                </a:solidFill>
              </a:rPr>
              <a:t>?: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221150" y="3185850"/>
            <a:ext cx="2146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34343"/>
                </a:solidFill>
              </a:rPr>
              <a:t>Operador Safe Call:</a:t>
            </a:r>
            <a:r>
              <a:rPr lang="pt-BR">
                <a:solidFill>
                  <a:srgbClr val="434343"/>
                </a:solidFill>
              </a:rPr>
              <a:t> ?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 rot="1462390">
            <a:off x="1615526" y="2576775"/>
            <a:ext cx="3637703" cy="75726"/>
          </a:xfrm>
          <a:prstGeom prst="leftArrow">
            <a:avLst>
              <a:gd fmla="val 57127" name="adj1"/>
              <a:gd fmla="val 50000" name="adj2"/>
            </a:avLst>
          </a:prstGeom>
          <a:solidFill>
            <a:srgbClr val="DB1E2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1E2F"/>
              </a:solidFill>
              <a:highlight>
                <a:srgbClr val="DB1E2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Situa</a:t>
            </a:r>
            <a:r>
              <a:rPr lang="pt-BR"/>
              <a:t>ção Prática</a:t>
            </a:r>
            <a:endParaRPr/>
          </a:p>
        </p:txBody>
      </p:sp>
      <p:pic>
        <p:nvPicPr>
          <p:cNvPr id="127" name="Google Shape;127;p20" title="non-null-don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4" y="1382875"/>
            <a:ext cx="2194272" cy="13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title="nullable-dona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768" y="2820533"/>
            <a:ext cx="2194266" cy="13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 title="Captura de tela 16.10.2025 às 11.20.49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138" y="1510474"/>
            <a:ext cx="2179800" cy="4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 title="call-function-with-nullable-par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8676" y="2291628"/>
            <a:ext cx="2983200" cy="10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265975" y="4600300"/>
            <a:ext cx="44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Imagem: </a:t>
            </a:r>
            <a:r>
              <a:rPr lang="pt-BR" sz="800">
                <a:solidFill>
                  <a:srgbClr val="43434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https://typealias.com/start/kotlin-nulls/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183525"/>
            <a:ext cx="85206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- Situação Prática</a:t>
            </a:r>
            <a:endParaRPr/>
          </a:p>
        </p:txBody>
      </p:sp>
      <p:pic>
        <p:nvPicPr>
          <p:cNvPr id="137" name="Google Shape;137;p21" title="non-null-don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4" y="1382875"/>
            <a:ext cx="2194272" cy="137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 title="nullable-paym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050" y="2799900"/>
            <a:ext cx="2231325" cy="14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title="Captura de tela 16.10.2025 às 11.24.40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250" y="1516250"/>
            <a:ext cx="2275774" cy="4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 title="call-function-with-nonnullable-par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125" y="2243975"/>
            <a:ext cx="3203325" cy="11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65975" y="4600300"/>
            <a:ext cx="44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Imagem: </a:t>
            </a:r>
            <a:r>
              <a:rPr lang="pt-BR" sz="800">
                <a:solidFill>
                  <a:srgbClr val="43434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https://typealias.com/start/kotlin-nulls/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